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6" r:id="rId2"/>
    <p:sldId id="267" r:id="rId3"/>
    <p:sldId id="265" r:id="rId4"/>
    <p:sldId id="264" r:id="rId5"/>
    <p:sldId id="268" r:id="rId6"/>
    <p:sldId id="270" r:id="rId7"/>
    <p:sldId id="271" r:id="rId8"/>
    <p:sldId id="273" r:id="rId9"/>
    <p:sldId id="274" r:id="rId10"/>
    <p:sldId id="275" r:id="rId11"/>
    <p:sldId id="276" r:id="rId12"/>
    <p:sldId id="27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646DCB-5BDE-4827-888E-C015BA564C70}" type="datetimeFigureOut">
              <a:rPr lang="en-US" smtClean="0"/>
              <a:t>10/16/2023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35DE8D-CBB9-4206-874C-B1F3BBAC029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Unit 5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35DE8D-CBB9-4206-874C-B1F3BBAC029C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8E22E-4309-4A52-B750-B3AA3117D814}" type="datetimeFigureOut">
              <a:rPr lang="en-US" smtClean="0"/>
              <a:t>10/16/2023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C3909-3D08-40A9-9018-79A1CEA5B0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8E22E-4309-4A52-B750-B3AA3117D814}" type="datetimeFigureOut">
              <a:rPr lang="en-US" smtClean="0"/>
              <a:t>10/16/2023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C3909-3D08-40A9-9018-79A1CEA5B0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8E22E-4309-4A52-B750-B3AA3117D814}" type="datetimeFigureOut">
              <a:rPr lang="en-US" smtClean="0"/>
              <a:t>10/16/2023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C3909-3D08-40A9-9018-79A1CEA5B0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8E22E-4309-4A52-B750-B3AA3117D814}" type="datetimeFigureOut">
              <a:rPr lang="en-US" smtClean="0"/>
              <a:t>10/16/2023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C3909-3D08-40A9-9018-79A1CEA5B0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8E22E-4309-4A52-B750-B3AA3117D814}" type="datetimeFigureOut">
              <a:rPr lang="en-US" smtClean="0"/>
              <a:t>10/16/2023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C3909-3D08-40A9-9018-79A1CEA5B0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8E22E-4309-4A52-B750-B3AA3117D814}" type="datetimeFigureOut">
              <a:rPr lang="en-US" smtClean="0"/>
              <a:t>10/16/2023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C3909-3D08-40A9-9018-79A1CEA5B0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8E22E-4309-4A52-B750-B3AA3117D814}" type="datetimeFigureOut">
              <a:rPr lang="en-US" smtClean="0"/>
              <a:t>10/16/2023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C3909-3D08-40A9-9018-79A1CEA5B0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8E22E-4309-4A52-B750-B3AA3117D814}" type="datetimeFigureOut">
              <a:rPr lang="en-US" smtClean="0"/>
              <a:t>10/16/2023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C3909-3D08-40A9-9018-79A1CEA5B0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8E22E-4309-4A52-B750-B3AA3117D814}" type="datetimeFigureOut">
              <a:rPr lang="en-US" smtClean="0"/>
              <a:t>10/16/2023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C3909-3D08-40A9-9018-79A1CEA5B0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8E22E-4309-4A52-B750-B3AA3117D814}" type="datetimeFigureOut">
              <a:rPr lang="en-US" smtClean="0"/>
              <a:t>10/16/2023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C3909-3D08-40A9-9018-79A1CEA5B0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8E22E-4309-4A52-B750-B3AA3117D814}" type="datetimeFigureOut">
              <a:rPr lang="en-US" smtClean="0"/>
              <a:t>10/16/2023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C3909-3D08-40A9-9018-79A1CEA5B0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48E22E-4309-4A52-B750-B3AA3117D814}" type="datetimeFigureOut">
              <a:rPr lang="en-US" smtClean="0"/>
              <a:t>10/16/2023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8C3909-3D08-40A9-9018-79A1CEA5B07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511816"/>
          </a:xfrm>
        </p:spPr>
        <p:txBody>
          <a:bodyPr>
            <a:normAutofit/>
          </a:bodyPr>
          <a:lstStyle/>
          <a:p>
            <a:r>
              <a:rPr lang="en-US" b="1" u="sng" dirty="0" smtClean="0"/>
              <a:t>UNIT 5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CONTRIBUTION OF TAMILS TO INDIAN NATIONAL MOVEMENT AND INDIAN CULTURE	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2844" y="0"/>
            <a:ext cx="878687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In the early 20th century, the Tamil Nadu government established the Tamil Nadu Textbook </a:t>
            </a:r>
          </a:p>
          <a:p>
            <a:r>
              <a:rPr lang="en-US" dirty="0" smtClean="0"/>
              <a:t>and Educational Services Corporation (</a:t>
            </a:r>
            <a:r>
              <a:rPr lang="en-US" b="1" dirty="0" smtClean="0"/>
              <a:t>TNTEC)</a:t>
            </a:r>
            <a:r>
              <a:rPr lang="en-US" dirty="0" smtClean="0"/>
              <a:t> to oversee the publication of textbooks and other educational materials in the Tamil language.</a:t>
            </a:r>
          </a:p>
          <a:p>
            <a:endParaRPr lang="en-US" dirty="0"/>
          </a:p>
          <a:p>
            <a:r>
              <a:rPr lang="en-US" dirty="0" smtClean="0"/>
              <a:t>The corporation has since played a major role in the production and dissemination of Tamil books.</a:t>
            </a:r>
          </a:p>
          <a:p>
            <a:endParaRPr lang="en-US" dirty="0"/>
          </a:p>
          <a:p>
            <a:r>
              <a:rPr lang="en-US" dirty="0" smtClean="0"/>
              <a:t> Today, the printing and publication of Tamil books is a thriving industry, with a wide range of genres and topics being covered. Tamil literature, </a:t>
            </a:r>
            <a:r>
              <a:rPr lang="en-US" b="1" dirty="0" smtClean="0"/>
              <a:t>both classical and contemporary</a:t>
            </a:r>
            <a:r>
              <a:rPr lang="en-US" dirty="0" smtClean="0"/>
              <a:t>, is widely read and studied, and the language is recognized as one of the most</a:t>
            </a:r>
            <a:r>
              <a:rPr lang="en-US" dirty="0"/>
              <a:t> </a:t>
            </a:r>
            <a:r>
              <a:rPr lang="en-US" dirty="0" smtClean="0"/>
              <a:t>important </a:t>
            </a:r>
            <a:r>
              <a:rPr lang="en-US" dirty="0"/>
              <a:t>and influential literary </a:t>
            </a:r>
            <a:r>
              <a:rPr lang="en-US" dirty="0" smtClean="0"/>
              <a:t>languages in India.</a:t>
            </a:r>
            <a:endParaRPr lang="en-US" dirty="0"/>
          </a:p>
          <a:p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52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u="sng" dirty="0" smtClean="0"/>
              <a:t>CONTRIBUTION </a:t>
            </a:r>
            <a:r>
              <a:rPr lang="en-US" sz="2000" b="1" u="sng" dirty="0"/>
              <a:t>OF TAMIL TO INDIAN FREEDOM </a:t>
            </a:r>
            <a:r>
              <a:rPr lang="en-US" sz="2000" b="1" u="sng" dirty="0" smtClean="0"/>
              <a:t>STRUGGLE</a:t>
            </a:r>
          </a:p>
          <a:p>
            <a:pPr algn="ctr"/>
            <a:endParaRPr lang="en-US" sz="2000" b="1" u="sng" dirty="0"/>
          </a:p>
          <a:p>
            <a:r>
              <a:rPr lang="en-US" b="1" dirty="0"/>
              <a:t>Tamil language </a:t>
            </a:r>
            <a:r>
              <a:rPr lang="en-US" dirty="0"/>
              <a:t>and its people played a significant </a:t>
            </a:r>
            <a:r>
              <a:rPr lang="en-US" dirty="0" smtClean="0"/>
              <a:t>role </a:t>
            </a:r>
            <a:r>
              <a:rPr lang="en-US" dirty="0"/>
              <a:t>in India's freedom struggle. Tamil Nadu was </a:t>
            </a:r>
            <a:r>
              <a:rPr lang="en-US" dirty="0" smtClean="0"/>
              <a:t>one </a:t>
            </a:r>
            <a:r>
              <a:rPr lang="en-US" dirty="0"/>
              <a:t>of the earliest regions in India to witness </a:t>
            </a:r>
            <a:r>
              <a:rPr lang="en-US" dirty="0" smtClean="0"/>
              <a:t>anti-British </a:t>
            </a:r>
            <a:r>
              <a:rPr lang="en-US" dirty="0"/>
              <a:t>movements, and its leaders and activists </a:t>
            </a:r>
            <a:r>
              <a:rPr lang="en-US" dirty="0" smtClean="0"/>
              <a:t>were </a:t>
            </a:r>
            <a:r>
              <a:rPr lang="en-US" dirty="0"/>
              <a:t>at the forefront of the national struggle for </a:t>
            </a:r>
            <a:r>
              <a:rPr lang="en-US" dirty="0" smtClean="0"/>
              <a:t>independence</a:t>
            </a:r>
            <a:r>
              <a:rPr lang="en-US" dirty="0"/>
              <a:t>. Here are some of the key </a:t>
            </a:r>
            <a:r>
              <a:rPr lang="en-US" dirty="0" smtClean="0"/>
              <a:t>contributions </a:t>
            </a:r>
            <a:r>
              <a:rPr lang="en-US" dirty="0"/>
              <a:t>of Tamil Nadu to India's freedom </a:t>
            </a:r>
            <a:r>
              <a:rPr lang="en-US" dirty="0" smtClean="0"/>
              <a:t>struggle:</a:t>
            </a:r>
          </a:p>
          <a:p>
            <a:endParaRPr lang="en-US" dirty="0"/>
          </a:p>
          <a:p>
            <a:r>
              <a:rPr lang="en-US" dirty="0"/>
              <a:t>1</a:t>
            </a:r>
            <a:r>
              <a:rPr lang="en-US" b="1" dirty="0"/>
              <a:t>. Role in the Indian National Congress</a:t>
            </a:r>
            <a:r>
              <a:rPr lang="en-US" dirty="0"/>
              <a:t>: </a:t>
            </a:r>
            <a:r>
              <a:rPr lang="en-US" dirty="0" err="1" smtClean="0"/>
              <a:t>TamilNadu</a:t>
            </a:r>
            <a:r>
              <a:rPr lang="en-US" dirty="0" smtClean="0"/>
              <a:t> </a:t>
            </a:r>
            <a:r>
              <a:rPr lang="en-US" dirty="0"/>
              <a:t>had a strong presence in the Indian National </a:t>
            </a:r>
          </a:p>
          <a:p>
            <a:r>
              <a:rPr lang="en-US" dirty="0"/>
              <a:t>Congress from its early days. Leaders like C. </a:t>
            </a:r>
            <a:r>
              <a:rPr lang="en-US" dirty="0" smtClean="0"/>
              <a:t>Rajagopalachari</a:t>
            </a:r>
            <a:r>
              <a:rPr lang="en-US" dirty="0"/>
              <a:t>, S. </a:t>
            </a:r>
            <a:r>
              <a:rPr lang="en-US" dirty="0" err="1"/>
              <a:t>Satyamurti</a:t>
            </a:r>
            <a:r>
              <a:rPr lang="en-US" dirty="0"/>
              <a:t>, and T. </a:t>
            </a:r>
            <a:r>
              <a:rPr lang="en-US" dirty="0" err="1"/>
              <a:t>Prakasam</a:t>
            </a:r>
            <a:r>
              <a:rPr lang="en-US" dirty="0"/>
              <a:t> </a:t>
            </a:r>
          </a:p>
          <a:p>
            <a:r>
              <a:rPr lang="en-US" dirty="0"/>
              <a:t>played a vital role in the Congress's activities and </a:t>
            </a:r>
            <a:r>
              <a:rPr lang="en-US" dirty="0" smtClean="0"/>
              <a:t>were </a:t>
            </a:r>
            <a:r>
              <a:rPr lang="en-US" dirty="0"/>
              <a:t>instrumental in mobilizing the masses </a:t>
            </a:r>
            <a:r>
              <a:rPr lang="en-US" dirty="0" err="1" smtClean="0"/>
              <a:t>againstthe</a:t>
            </a:r>
            <a:r>
              <a:rPr lang="en-US" dirty="0" smtClean="0"/>
              <a:t> </a:t>
            </a:r>
            <a:r>
              <a:rPr lang="en-US" dirty="0"/>
              <a:t>British rule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b="1" dirty="0"/>
              <a:t>2. Non-Cooperation Movement</a:t>
            </a:r>
            <a:r>
              <a:rPr lang="en-US" dirty="0"/>
              <a:t>: Tamil Nadu </a:t>
            </a:r>
            <a:r>
              <a:rPr lang="en-US" dirty="0" smtClean="0"/>
              <a:t>was </a:t>
            </a:r>
            <a:r>
              <a:rPr lang="en-US" dirty="0"/>
              <a:t>a hotbed of the non-cooperation movement </a:t>
            </a:r>
          </a:p>
          <a:p>
            <a:r>
              <a:rPr lang="en-US" dirty="0"/>
              <a:t>launched by Mahatma Gandhi in 1920. </a:t>
            </a:r>
            <a:r>
              <a:rPr lang="en-US" dirty="0" smtClean="0"/>
              <a:t>The movement </a:t>
            </a:r>
            <a:r>
              <a:rPr lang="en-US" dirty="0"/>
              <a:t>saw widespread participation from </a:t>
            </a:r>
          </a:p>
          <a:p>
            <a:r>
              <a:rPr lang="en-US" dirty="0"/>
              <a:t>people of all walks of life, and Tamil Nadu played a </a:t>
            </a:r>
            <a:r>
              <a:rPr lang="en-US" dirty="0" smtClean="0"/>
              <a:t>pivotal </a:t>
            </a:r>
            <a:r>
              <a:rPr lang="en-US" dirty="0"/>
              <a:t>role in making it a success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b="1" dirty="0"/>
              <a:t>3. Salt Satyagraha</a:t>
            </a:r>
            <a:r>
              <a:rPr lang="en-US" dirty="0"/>
              <a:t>: The Salt Satyagraha, </a:t>
            </a:r>
            <a:r>
              <a:rPr lang="en-US" dirty="0" smtClean="0"/>
              <a:t>launched </a:t>
            </a:r>
            <a:r>
              <a:rPr lang="en-US" dirty="0"/>
              <a:t>by Mahatma Gandhi in 1930, was also </a:t>
            </a:r>
          </a:p>
          <a:p>
            <a:r>
              <a:rPr lang="en-US" dirty="0"/>
              <a:t>supported wholeheartedly by Tamil Nadu. Leaders </a:t>
            </a:r>
            <a:r>
              <a:rPr lang="en-US" dirty="0" smtClean="0"/>
              <a:t>like </a:t>
            </a:r>
            <a:r>
              <a:rPr lang="en-US" dirty="0"/>
              <a:t>C. Rajagopalachari and S. </a:t>
            </a:r>
            <a:r>
              <a:rPr lang="en-US" dirty="0" err="1"/>
              <a:t>Satyamurti</a:t>
            </a:r>
            <a:r>
              <a:rPr lang="en-US" dirty="0"/>
              <a:t> led the </a:t>
            </a:r>
            <a:r>
              <a:rPr lang="en-US" dirty="0" smtClean="0"/>
              <a:t>Salt </a:t>
            </a:r>
            <a:r>
              <a:rPr lang="en-US" dirty="0"/>
              <a:t>Satyagraha in Tamil Nadu and were instrumental in spreading the message of non-</a:t>
            </a:r>
          </a:p>
          <a:p>
            <a:r>
              <a:rPr lang="en-US" dirty="0"/>
              <a:t>violent resistance against the British</a:t>
            </a:r>
          </a:p>
          <a:p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b="1" dirty="0" smtClean="0"/>
          </a:p>
          <a:p>
            <a:endParaRPr lang="en-US" b="1" dirty="0"/>
          </a:p>
          <a:p>
            <a:r>
              <a:rPr lang="en-US" b="1" dirty="0" smtClean="0"/>
              <a:t>4.Quit </a:t>
            </a:r>
            <a:r>
              <a:rPr lang="en-US" b="1" dirty="0"/>
              <a:t>India Movement: </a:t>
            </a:r>
            <a:r>
              <a:rPr lang="en-US" dirty="0"/>
              <a:t>Tamil Nadu played a </a:t>
            </a:r>
            <a:r>
              <a:rPr lang="en-US" dirty="0" smtClean="0"/>
              <a:t>crucial </a:t>
            </a:r>
            <a:r>
              <a:rPr lang="en-US" dirty="0"/>
              <a:t>role in the Quit India Movement of 1942. </a:t>
            </a:r>
          </a:p>
          <a:p>
            <a:r>
              <a:rPr lang="en-US" dirty="0"/>
              <a:t>Leaders like K. </a:t>
            </a:r>
            <a:r>
              <a:rPr lang="en-US" dirty="0" err="1"/>
              <a:t>Kamaraj</a:t>
            </a:r>
            <a:r>
              <a:rPr lang="en-US" dirty="0"/>
              <a:t>, C. Rajagopalachari, and </a:t>
            </a:r>
            <a:r>
              <a:rPr lang="en-US" dirty="0" err="1" smtClean="0"/>
              <a:t>S.Satyamurti</a:t>
            </a:r>
            <a:r>
              <a:rPr lang="en-US" dirty="0" smtClean="0"/>
              <a:t> </a:t>
            </a:r>
            <a:r>
              <a:rPr lang="en-US" dirty="0"/>
              <a:t>led the movement in Tamil Nadu and </a:t>
            </a:r>
            <a:r>
              <a:rPr lang="en-US" dirty="0" smtClean="0"/>
              <a:t>inspired </a:t>
            </a:r>
            <a:r>
              <a:rPr lang="en-US" dirty="0"/>
              <a:t>people to participate in large </a:t>
            </a:r>
            <a:r>
              <a:rPr lang="en-US" dirty="0" smtClean="0"/>
              <a:t>numbers.</a:t>
            </a:r>
          </a:p>
          <a:p>
            <a:endParaRPr lang="en-US" dirty="0" smtClean="0"/>
          </a:p>
          <a:p>
            <a:r>
              <a:rPr lang="en-US" b="1" dirty="0" smtClean="0"/>
              <a:t>5</a:t>
            </a:r>
            <a:r>
              <a:rPr lang="en-US" b="1" dirty="0"/>
              <a:t>. Contribution to Indian National Army</a:t>
            </a:r>
            <a:r>
              <a:rPr lang="en-US" dirty="0"/>
              <a:t>: </a:t>
            </a:r>
            <a:r>
              <a:rPr lang="en-US" dirty="0" smtClean="0"/>
              <a:t>Tamil </a:t>
            </a:r>
            <a:r>
              <a:rPr lang="en-US" dirty="0"/>
              <a:t>Nadu also made significant contributions to </a:t>
            </a:r>
          </a:p>
          <a:p>
            <a:r>
              <a:rPr lang="en-US" dirty="0"/>
              <a:t>the Indian National Army (INA) formed by </a:t>
            </a:r>
            <a:r>
              <a:rPr lang="en-US" dirty="0" err="1" smtClean="0"/>
              <a:t>NetajiSubhash</a:t>
            </a:r>
            <a:r>
              <a:rPr lang="en-US" dirty="0" smtClean="0"/>
              <a:t> </a:t>
            </a:r>
            <a:r>
              <a:rPr lang="en-US" dirty="0"/>
              <a:t>Chandra Bose. Many </a:t>
            </a:r>
            <a:r>
              <a:rPr lang="en-US" dirty="0" err="1"/>
              <a:t>Tamilians</a:t>
            </a:r>
            <a:r>
              <a:rPr lang="en-US" dirty="0"/>
              <a:t> joined the </a:t>
            </a:r>
            <a:r>
              <a:rPr lang="en-US" dirty="0" smtClean="0"/>
              <a:t>INA </a:t>
            </a:r>
            <a:r>
              <a:rPr lang="en-US" dirty="0"/>
              <a:t>and fought against the British in World War II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b="1" dirty="0"/>
              <a:t>THE CULTURE INFLUENCE OF TAMILS OVER THE OTHER </a:t>
            </a:r>
            <a:r>
              <a:rPr lang="en-US" b="1" dirty="0" smtClean="0"/>
              <a:t>PARTS OF INDIAN</a:t>
            </a:r>
          </a:p>
          <a:p>
            <a:endParaRPr lang="en-US" b="1" dirty="0"/>
          </a:p>
          <a:p>
            <a:r>
              <a:rPr lang="en-US" b="1" dirty="0"/>
              <a:t>1. Language: </a:t>
            </a:r>
            <a:r>
              <a:rPr lang="en-US" dirty="0"/>
              <a:t>Tamil is one of the oldest and </a:t>
            </a:r>
            <a:r>
              <a:rPr lang="en-US" dirty="0" smtClean="0"/>
              <a:t>most widely </a:t>
            </a:r>
            <a:r>
              <a:rPr lang="en-US" dirty="0"/>
              <a:t>spoken languages in India. It has had a </a:t>
            </a:r>
          </a:p>
          <a:p>
            <a:r>
              <a:rPr lang="en-US" dirty="0"/>
              <a:t>significant influence on other South Indian </a:t>
            </a:r>
            <a:r>
              <a:rPr lang="en-US" dirty="0" smtClean="0"/>
              <a:t>languages </a:t>
            </a:r>
            <a:r>
              <a:rPr lang="en-US" dirty="0"/>
              <a:t>like Telugu, Kannada, and Malayalam. </a:t>
            </a:r>
          </a:p>
          <a:p>
            <a:r>
              <a:rPr lang="en-US" dirty="0"/>
              <a:t>Many words and phrases from Tamil have been </a:t>
            </a:r>
            <a:r>
              <a:rPr lang="en-US" dirty="0" smtClean="0"/>
              <a:t>adopted </a:t>
            </a:r>
            <a:r>
              <a:rPr lang="en-US" dirty="0"/>
              <a:t>into these languages, and there is a </a:t>
            </a:r>
          </a:p>
          <a:p>
            <a:r>
              <a:rPr lang="en-US" dirty="0"/>
              <a:t>significant overlap in grammar and syntax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b="1" dirty="0"/>
              <a:t>2. Literature</a:t>
            </a:r>
            <a:r>
              <a:rPr lang="en-US" dirty="0"/>
              <a:t>: Tamil literature is known for its </a:t>
            </a:r>
            <a:r>
              <a:rPr lang="en-US" dirty="0" smtClean="0"/>
              <a:t>rich </a:t>
            </a:r>
            <a:r>
              <a:rPr lang="en-US" dirty="0"/>
              <a:t>tradition and is considered one of the most </a:t>
            </a:r>
          </a:p>
          <a:p>
            <a:r>
              <a:rPr lang="en-US" dirty="0"/>
              <a:t>ancient and sophisticated literary traditions in </a:t>
            </a:r>
            <a:r>
              <a:rPr lang="en-US" dirty="0" smtClean="0"/>
              <a:t>India</a:t>
            </a:r>
            <a:r>
              <a:rPr lang="en-US" dirty="0"/>
              <a:t>. Tamil literature has influenced other Indian </a:t>
            </a:r>
          </a:p>
          <a:p>
            <a:r>
              <a:rPr lang="en-US" dirty="0"/>
              <a:t>languages, especially in South India, and has </a:t>
            </a:r>
            <a:r>
              <a:rPr lang="en-US" dirty="0" smtClean="0"/>
              <a:t>inspired </a:t>
            </a:r>
            <a:r>
              <a:rPr lang="en-US" dirty="0"/>
              <a:t>writers and poets across the country.</a:t>
            </a:r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214290"/>
            <a:ext cx="9144000" cy="7294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b="1" dirty="0" smtClean="0"/>
          </a:p>
          <a:p>
            <a:r>
              <a:rPr lang="en-US" b="1" dirty="0" smtClean="0"/>
              <a:t>3.Music </a:t>
            </a:r>
            <a:r>
              <a:rPr lang="en-US" b="1" dirty="0"/>
              <a:t>and Dance: </a:t>
            </a:r>
            <a:r>
              <a:rPr lang="en-US" dirty="0"/>
              <a:t>Tamil Nadu has a rich </a:t>
            </a:r>
            <a:r>
              <a:rPr lang="en-US" dirty="0" smtClean="0"/>
              <a:t>tradition </a:t>
            </a:r>
            <a:r>
              <a:rPr lang="en-US" dirty="0"/>
              <a:t>of music and dance, and many of these </a:t>
            </a:r>
          </a:p>
          <a:p>
            <a:r>
              <a:rPr lang="en-US" dirty="0"/>
              <a:t>art forms have influenced other parts of India. </a:t>
            </a:r>
            <a:r>
              <a:rPr lang="en-US" dirty="0" err="1" smtClean="0"/>
              <a:t>Bharatanatyam</a:t>
            </a:r>
            <a:r>
              <a:rPr lang="en-US" dirty="0"/>
              <a:t>, a classical dance form that </a:t>
            </a:r>
          </a:p>
          <a:p>
            <a:r>
              <a:rPr lang="en-US" dirty="0"/>
              <a:t>originated in Tamil Nadu, is now widely popular </a:t>
            </a:r>
            <a:r>
              <a:rPr lang="en-US" dirty="0" smtClean="0"/>
              <a:t>across </a:t>
            </a:r>
            <a:r>
              <a:rPr lang="en-US" dirty="0"/>
              <a:t>the country. Tamil music, especially </a:t>
            </a:r>
            <a:r>
              <a:rPr lang="en-US" dirty="0" err="1" smtClean="0"/>
              <a:t>Carnatic</a:t>
            </a:r>
            <a:r>
              <a:rPr lang="en-US" dirty="0" smtClean="0"/>
              <a:t> music</a:t>
            </a:r>
            <a:r>
              <a:rPr lang="en-US" dirty="0"/>
              <a:t>, has also had a significant impact on Indian </a:t>
            </a:r>
            <a:r>
              <a:rPr lang="en-US" dirty="0" smtClean="0"/>
              <a:t>music </a:t>
            </a:r>
            <a:r>
              <a:rPr lang="en-US" dirty="0"/>
              <a:t>as a whole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b="1" dirty="0"/>
              <a:t>4. Food: </a:t>
            </a:r>
            <a:r>
              <a:rPr lang="en-US" dirty="0"/>
              <a:t>Tamil cuisine is known for its diverse </a:t>
            </a:r>
            <a:r>
              <a:rPr lang="en-US" dirty="0" smtClean="0"/>
              <a:t>flavors </a:t>
            </a:r>
            <a:r>
              <a:rPr lang="en-US" dirty="0"/>
              <a:t>and ingredients, and many of its dishes are </a:t>
            </a:r>
          </a:p>
          <a:p>
            <a:r>
              <a:rPr lang="en-US" dirty="0"/>
              <a:t>popular across India. Dishes like </a:t>
            </a:r>
            <a:r>
              <a:rPr lang="en-US" dirty="0" err="1"/>
              <a:t>dosa</a:t>
            </a:r>
            <a:r>
              <a:rPr lang="en-US" dirty="0"/>
              <a:t>, </a:t>
            </a:r>
            <a:r>
              <a:rPr lang="en-US" dirty="0" err="1"/>
              <a:t>idli</a:t>
            </a:r>
            <a:r>
              <a:rPr lang="en-US" dirty="0"/>
              <a:t>, </a:t>
            </a:r>
            <a:r>
              <a:rPr lang="en-US" dirty="0" smtClean="0"/>
              <a:t>and </a:t>
            </a:r>
            <a:r>
              <a:rPr lang="en-US" dirty="0" err="1" smtClean="0"/>
              <a:t>vada</a:t>
            </a:r>
            <a:r>
              <a:rPr lang="en-US" dirty="0" smtClean="0"/>
              <a:t> </a:t>
            </a:r>
            <a:r>
              <a:rPr lang="en-US" dirty="0"/>
              <a:t>have become staples in many parts of the </a:t>
            </a:r>
          </a:p>
          <a:p>
            <a:r>
              <a:rPr lang="en-US" dirty="0"/>
              <a:t>country, and the popularity of Tamil cuisine </a:t>
            </a:r>
            <a:r>
              <a:rPr lang="en-US" dirty="0" smtClean="0"/>
              <a:t>continues </a:t>
            </a:r>
            <a:r>
              <a:rPr lang="en-US" dirty="0"/>
              <a:t>to grow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b="1" dirty="0"/>
              <a:t>5. Festivals</a:t>
            </a:r>
            <a:r>
              <a:rPr lang="en-US" dirty="0"/>
              <a:t>: Tamil Nadu has a rich tradition of </a:t>
            </a:r>
            <a:r>
              <a:rPr lang="en-US" dirty="0" smtClean="0"/>
              <a:t>festivals </a:t>
            </a:r>
            <a:r>
              <a:rPr lang="en-US" dirty="0"/>
              <a:t>and celebrations, and many of these </a:t>
            </a:r>
          </a:p>
          <a:p>
            <a:r>
              <a:rPr lang="en-US" dirty="0"/>
              <a:t>festivals have gained popularity across India. </a:t>
            </a:r>
            <a:r>
              <a:rPr lang="en-US" dirty="0" err="1" smtClean="0"/>
              <a:t>Pongal</a:t>
            </a:r>
            <a:r>
              <a:rPr lang="en-US" dirty="0"/>
              <a:t>, a harvest festival celebrated in Tamil Nadu,</a:t>
            </a:r>
          </a:p>
          <a:p>
            <a:r>
              <a:rPr lang="en-US" dirty="0"/>
              <a:t>is now celebrated in many parts of the country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sz="2000" b="1" dirty="0"/>
              <a:t>SELFRESPECT </a:t>
            </a:r>
            <a:r>
              <a:rPr lang="en-US" sz="2000" b="1" dirty="0" smtClean="0"/>
              <a:t>MOVEMENT</a:t>
            </a:r>
          </a:p>
          <a:p>
            <a:endParaRPr lang="en-US" b="1" dirty="0"/>
          </a:p>
          <a:p>
            <a:r>
              <a:rPr lang="en-US" dirty="0"/>
              <a:t>The Self-Respect Movement was a socio-political movement </a:t>
            </a:r>
            <a:r>
              <a:rPr lang="en-US" dirty="0" smtClean="0"/>
              <a:t>that </a:t>
            </a:r>
            <a:r>
              <a:rPr lang="en-US" dirty="0"/>
              <a:t>emerged in the early 20th century in the southern Indian </a:t>
            </a:r>
            <a:r>
              <a:rPr lang="en-US" dirty="0" smtClean="0"/>
              <a:t>state </a:t>
            </a:r>
            <a:r>
              <a:rPr lang="en-US" dirty="0"/>
              <a:t>of Tamil Nadu. The movement aimed to create a sense of </a:t>
            </a:r>
          </a:p>
          <a:p>
            <a:r>
              <a:rPr lang="en-US" dirty="0"/>
              <a:t>self-respect and dignity among the oppressed and marginalized </a:t>
            </a:r>
            <a:r>
              <a:rPr lang="en-US" dirty="0" smtClean="0"/>
              <a:t>sections </a:t>
            </a:r>
            <a:r>
              <a:rPr lang="en-US" dirty="0"/>
              <a:t>of society, especially the non-Brahmin communities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/>
              <a:t>The movement was started by E.V. </a:t>
            </a:r>
            <a:r>
              <a:rPr lang="en-US" dirty="0" err="1"/>
              <a:t>Ramasamy</a:t>
            </a:r>
            <a:r>
              <a:rPr lang="en-US" dirty="0"/>
              <a:t>, popularly </a:t>
            </a:r>
            <a:r>
              <a:rPr lang="en-US" dirty="0" err="1" smtClean="0"/>
              <a:t>knownas</a:t>
            </a:r>
            <a:r>
              <a:rPr lang="en-US" dirty="0" smtClean="0"/>
              <a:t> </a:t>
            </a:r>
            <a:r>
              <a:rPr lang="en-US" dirty="0" err="1"/>
              <a:t>Periyar</a:t>
            </a:r>
            <a:r>
              <a:rPr lang="en-US" dirty="0"/>
              <a:t>, who was a social reformer and politician. </a:t>
            </a:r>
            <a:r>
              <a:rPr lang="en-US" dirty="0" err="1"/>
              <a:t>Periyar</a:t>
            </a:r>
            <a:r>
              <a:rPr lang="en-US" dirty="0"/>
              <a:t> </a:t>
            </a:r>
            <a:r>
              <a:rPr lang="en-US" dirty="0" smtClean="0"/>
              <a:t>believed </a:t>
            </a:r>
            <a:r>
              <a:rPr lang="en-US" dirty="0"/>
              <a:t>that the caste system in India was the root cause of </a:t>
            </a:r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285728"/>
            <a:ext cx="91440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S</a:t>
            </a:r>
            <a:r>
              <a:rPr lang="en-US" b="1" dirty="0" smtClean="0"/>
              <a:t>ocial </a:t>
            </a:r>
            <a:r>
              <a:rPr lang="en-US" b="1" dirty="0"/>
              <a:t>and economic inequality,</a:t>
            </a:r>
            <a:r>
              <a:rPr lang="en-US" dirty="0"/>
              <a:t> and he worked towards </a:t>
            </a:r>
            <a:r>
              <a:rPr lang="en-US" dirty="0" smtClean="0"/>
              <a:t>dismantling </a:t>
            </a:r>
            <a:r>
              <a:rPr lang="en-US" dirty="0"/>
              <a:t>the system and promoting social justice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/>
              <a:t>The Self-Respect Movement advocated for the rights of the </a:t>
            </a:r>
            <a:r>
              <a:rPr lang="en-US" dirty="0" smtClean="0"/>
              <a:t>non-Brahmin </a:t>
            </a:r>
            <a:r>
              <a:rPr lang="en-US" dirty="0"/>
              <a:t>communities, including access to education and </a:t>
            </a:r>
            <a:r>
              <a:rPr lang="en-US" dirty="0" smtClean="0"/>
              <a:t>employment </a:t>
            </a:r>
            <a:r>
              <a:rPr lang="en-US" dirty="0"/>
              <a:t>opportunities. It also promoted the idea of </a:t>
            </a:r>
          </a:p>
          <a:p>
            <a:r>
              <a:rPr lang="en-US" dirty="0"/>
              <a:t>rationalism and rejected superstitions and blind faith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/>
              <a:t>One of the key features of the Self-Respect Movement was the </a:t>
            </a:r>
            <a:r>
              <a:rPr lang="en-US" dirty="0" smtClean="0"/>
              <a:t>promotion </a:t>
            </a:r>
            <a:r>
              <a:rPr lang="en-US" dirty="0"/>
              <a:t>of Tamil language and culture. The movement </a:t>
            </a:r>
            <a:r>
              <a:rPr lang="en-US" dirty="0" smtClean="0"/>
              <a:t>believed </a:t>
            </a:r>
            <a:r>
              <a:rPr lang="en-US" dirty="0"/>
              <a:t>that the promotion of Tamil culture was essential for </a:t>
            </a:r>
          </a:p>
          <a:p>
            <a:r>
              <a:rPr lang="en-US" dirty="0"/>
              <a:t>the empowerment of the Tamil-speaking people and the </a:t>
            </a:r>
            <a:r>
              <a:rPr lang="en-US" dirty="0" smtClean="0"/>
              <a:t>preservation </a:t>
            </a:r>
            <a:r>
              <a:rPr lang="en-US" dirty="0"/>
              <a:t>of their identity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/>
              <a:t>The movement also played a significant role in the Dravidian </a:t>
            </a:r>
            <a:r>
              <a:rPr lang="en-US" dirty="0" smtClean="0"/>
              <a:t>political </a:t>
            </a:r>
            <a:r>
              <a:rPr lang="en-US" dirty="0"/>
              <a:t>movement, which sought to promote the interests of </a:t>
            </a:r>
            <a:r>
              <a:rPr lang="en-US" dirty="0" smtClean="0"/>
              <a:t>the non-Brahmin </a:t>
            </a:r>
            <a:r>
              <a:rPr lang="en-US" dirty="0"/>
              <a:t>communities in South India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/>
              <a:t>The Dravidian </a:t>
            </a:r>
            <a:r>
              <a:rPr lang="en-US" dirty="0" smtClean="0"/>
              <a:t>political </a:t>
            </a:r>
            <a:r>
              <a:rPr lang="en-US" dirty="0"/>
              <a:t>parties, which were born out of the Self-Respect </a:t>
            </a:r>
            <a:r>
              <a:rPr lang="en-US" dirty="0" smtClean="0"/>
              <a:t>Movement</a:t>
            </a:r>
            <a:r>
              <a:rPr lang="en-US" dirty="0"/>
              <a:t>, have played a significant role in the politics of </a:t>
            </a:r>
            <a:r>
              <a:rPr lang="en-US" dirty="0" smtClean="0"/>
              <a:t>Tamil Nadu </a:t>
            </a:r>
            <a:r>
              <a:rPr lang="en-US" dirty="0"/>
              <a:t>and other parts of South India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/>
              <a:t>Overall, the </a:t>
            </a:r>
            <a:r>
              <a:rPr lang="en-US" b="1" dirty="0"/>
              <a:t>Self-Respect Movement played </a:t>
            </a:r>
            <a:r>
              <a:rPr lang="en-US" dirty="0"/>
              <a:t>a crucial role in </a:t>
            </a:r>
            <a:r>
              <a:rPr lang="en-US" dirty="0" smtClean="0"/>
              <a:t>promoting </a:t>
            </a:r>
            <a:r>
              <a:rPr lang="en-US" dirty="0"/>
              <a:t>social justice, empowering marginalized </a:t>
            </a:r>
            <a:r>
              <a:rPr lang="en-US" dirty="0" smtClean="0"/>
              <a:t>communities</a:t>
            </a:r>
            <a:r>
              <a:rPr lang="en-US" dirty="0"/>
              <a:t>, and promoting Tamil culture and language. The </a:t>
            </a:r>
          </a:p>
          <a:p>
            <a:r>
              <a:rPr lang="en-US" dirty="0"/>
              <a:t>movement continues to inspire people in Tamil Nadu and </a:t>
            </a:r>
            <a:r>
              <a:rPr lang="en-US" dirty="0" smtClean="0"/>
              <a:t>beyond </a:t>
            </a:r>
            <a:r>
              <a:rPr lang="en-US" dirty="0"/>
              <a:t>to fight against discrimination and inequality and to </a:t>
            </a:r>
            <a:r>
              <a:rPr lang="en-US" dirty="0" smtClean="0"/>
              <a:t>promote </a:t>
            </a:r>
            <a:r>
              <a:rPr lang="en-US" dirty="0"/>
              <a:t>the values of rationalism, self-respect, and dignity.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4282" y="0"/>
            <a:ext cx="857256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 smtClean="0"/>
          </a:p>
          <a:p>
            <a:r>
              <a:rPr lang="en-US" sz="2000" u="sng" dirty="0" smtClean="0"/>
              <a:t>ROLE </a:t>
            </a:r>
            <a:r>
              <a:rPr lang="en-US" sz="2000" u="sng" dirty="0"/>
              <a:t>OF SIDDHA MEDICINE IN INDIAGENOUS SYSTEMS </a:t>
            </a:r>
            <a:r>
              <a:rPr lang="en-US" sz="2000" u="sng" dirty="0" smtClean="0"/>
              <a:t>OF MEDICIN</a:t>
            </a:r>
            <a:endParaRPr lang="en-US" sz="2000" u="sng" dirty="0"/>
          </a:p>
          <a:p>
            <a:endParaRPr lang="en-US" dirty="0" smtClean="0"/>
          </a:p>
          <a:p>
            <a:r>
              <a:rPr lang="en-US" dirty="0" err="1"/>
              <a:t>S</a:t>
            </a:r>
            <a:r>
              <a:rPr lang="en-US" dirty="0" err="1" smtClean="0"/>
              <a:t>iddha</a:t>
            </a:r>
            <a:r>
              <a:rPr lang="en-US" dirty="0" smtClean="0"/>
              <a:t> </a:t>
            </a:r>
            <a:r>
              <a:rPr lang="en-US" dirty="0"/>
              <a:t>medicine is a traditional system of </a:t>
            </a:r>
            <a:r>
              <a:rPr lang="en-US" dirty="0" smtClean="0"/>
              <a:t>medicine that </a:t>
            </a:r>
            <a:r>
              <a:rPr lang="en-US" dirty="0"/>
              <a:t>originated in South India, particularly in the </a:t>
            </a:r>
            <a:r>
              <a:rPr lang="en-US" dirty="0" smtClean="0"/>
              <a:t>Tamil </a:t>
            </a:r>
            <a:r>
              <a:rPr lang="en-US" dirty="0"/>
              <a:t>Nadu region. It is one of the oldest systems </a:t>
            </a:r>
            <a:r>
              <a:rPr lang="en-US" dirty="0" smtClean="0"/>
              <a:t>of medicine </a:t>
            </a:r>
            <a:r>
              <a:rPr lang="en-US" dirty="0"/>
              <a:t>in the world, with a history that dates </a:t>
            </a:r>
            <a:r>
              <a:rPr lang="en-US" dirty="0" smtClean="0"/>
              <a:t>back </a:t>
            </a:r>
            <a:r>
              <a:rPr lang="en-US" dirty="0"/>
              <a:t>over 5,000 years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err="1"/>
              <a:t>Siddha</a:t>
            </a:r>
            <a:r>
              <a:rPr lang="en-US" dirty="0"/>
              <a:t> medicine is based on the principles of </a:t>
            </a:r>
            <a:r>
              <a:rPr lang="en-US" dirty="0" err="1" smtClean="0"/>
              <a:t>Ayurveda</a:t>
            </a:r>
            <a:r>
              <a:rPr lang="en-US" dirty="0" smtClean="0"/>
              <a:t> </a:t>
            </a:r>
            <a:r>
              <a:rPr lang="en-US" dirty="0"/>
              <a:t>and emphasizes the use of natural </a:t>
            </a:r>
          </a:p>
          <a:p>
            <a:r>
              <a:rPr lang="en-US" dirty="0"/>
              <a:t>remedies and herbs to treat a variety of ailments. </a:t>
            </a:r>
            <a:r>
              <a:rPr lang="en-US" dirty="0" smtClean="0"/>
              <a:t>It also </a:t>
            </a:r>
            <a:r>
              <a:rPr lang="en-US" dirty="0"/>
              <a:t>incorporates spiritual and psychological </a:t>
            </a:r>
            <a:r>
              <a:rPr lang="en-US" dirty="0" smtClean="0"/>
              <a:t>aspects </a:t>
            </a:r>
            <a:r>
              <a:rPr lang="en-US" dirty="0"/>
              <a:t>of healing, emphasizing the importance of </a:t>
            </a:r>
            <a:r>
              <a:rPr lang="en-US" dirty="0" smtClean="0"/>
              <a:t>mental </a:t>
            </a:r>
            <a:r>
              <a:rPr lang="en-US" dirty="0"/>
              <a:t>and emotional balance for overall </a:t>
            </a:r>
            <a:r>
              <a:rPr lang="en-US" dirty="0" smtClean="0"/>
              <a:t>well-being.</a:t>
            </a:r>
          </a:p>
          <a:p>
            <a:endParaRPr lang="en-US" dirty="0"/>
          </a:p>
          <a:p>
            <a:r>
              <a:rPr lang="en-US" dirty="0"/>
              <a:t>In India, </a:t>
            </a:r>
            <a:r>
              <a:rPr lang="en-US" dirty="0" err="1"/>
              <a:t>Siddha</a:t>
            </a:r>
            <a:r>
              <a:rPr lang="en-US" dirty="0"/>
              <a:t> medicine is recognized as one of </a:t>
            </a:r>
            <a:r>
              <a:rPr lang="en-US" dirty="0" smtClean="0"/>
              <a:t>the </a:t>
            </a:r>
            <a:r>
              <a:rPr lang="en-US" dirty="0"/>
              <a:t>indigenous systems of medicine, along with </a:t>
            </a:r>
            <a:r>
              <a:rPr lang="en-US" dirty="0" err="1" smtClean="0"/>
              <a:t>Ayurveda</a:t>
            </a:r>
            <a:r>
              <a:rPr lang="en-US" dirty="0"/>
              <a:t>, Yoga, </a:t>
            </a:r>
            <a:r>
              <a:rPr lang="en-US" dirty="0" err="1"/>
              <a:t>Unani</a:t>
            </a:r>
            <a:r>
              <a:rPr lang="en-US" dirty="0"/>
              <a:t>, and Homeopathy. The </a:t>
            </a:r>
            <a:r>
              <a:rPr lang="en-US" dirty="0" smtClean="0"/>
              <a:t>Indian </a:t>
            </a:r>
            <a:r>
              <a:rPr lang="en-US" dirty="0"/>
              <a:t>government has established the Ministry of </a:t>
            </a:r>
            <a:r>
              <a:rPr lang="en-US" dirty="0" err="1" smtClean="0"/>
              <a:t>Ayurveda</a:t>
            </a:r>
            <a:r>
              <a:rPr lang="en-US" dirty="0"/>
              <a:t>, Yoga, and Naturopathy, </a:t>
            </a:r>
            <a:r>
              <a:rPr lang="en-US" dirty="0" err="1"/>
              <a:t>Unani</a:t>
            </a:r>
            <a:r>
              <a:rPr lang="en-US" dirty="0"/>
              <a:t>, </a:t>
            </a:r>
            <a:r>
              <a:rPr lang="en-US" dirty="0" err="1"/>
              <a:t>Siddha</a:t>
            </a:r>
            <a:r>
              <a:rPr lang="en-US" dirty="0"/>
              <a:t>, </a:t>
            </a:r>
          </a:p>
          <a:p>
            <a:r>
              <a:rPr lang="en-US" dirty="0"/>
              <a:t>and Homeopathy (</a:t>
            </a:r>
            <a:r>
              <a:rPr lang="en-US" b="1" dirty="0"/>
              <a:t>AYUSH</a:t>
            </a:r>
            <a:r>
              <a:rPr lang="en-US" dirty="0"/>
              <a:t>) to promote and regulate </a:t>
            </a:r>
            <a:r>
              <a:rPr lang="en-US" dirty="0" smtClean="0"/>
              <a:t>these </a:t>
            </a:r>
            <a:r>
              <a:rPr lang="en-US" dirty="0"/>
              <a:t>traditional systems of medicine.</a:t>
            </a:r>
          </a:p>
          <a:p>
            <a:r>
              <a:rPr lang="en-US" dirty="0" err="1"/>
              <a:t>Siddha</a:t>
            </a:r>
            <a:r>
              <a:rPr lang="en-US" dirty="0"/>
              <a:t> medicine has been used to treat a wide </a:t>
            </a:r>
            <a:r>
              <a:rPr lang="en-US" dirty="0" smtClean="0"/>
              <a:t>range </a:t>
            </a:r>
            <a:r>
              <a:rPr lang="en-US" dirty="0"/>
              <a:t>of conditions, including chronic diseases like </a:t>
            </a:r>
            <a:r>
              <a:rPr lang="en-US" dirty="0" smtClean="0"/>
              <a:t>arthritis</a:t>
            </a:r>
            <a:r>
              <a:rPr lang="en-US" dirty="0"/>
              <a:t>, diabetes, and hypertension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smtClean="0"/>
              <a:t> </a:t>
            </a:r>
            <a:r>
              <a:rPr lang="en-US" dirty="0"/>
              <a:t>It is also </a:t>
            </a:r>
            <a:r>
              <a:rPr lang="en-US" dirty="0" smtClean="0"/>
              <a:t>used to </a:t>
            </a:r>
            <a:r>
              <a:rPr lang="en-US" dirty="0"/>
              <a:t>treat infectious diseases </a:t>
            </a:r>
            <a:r>
              <a:rPr lang="en-US" b="1" dirty="0"/>
              <a:t>like malaria, dengue, </a:t>
            </a:r>
            <a:r>
              <a:rPr lang="en-US" dirty="0" smtClean="0"/>
              <a:t>and </a:t>
            </a:r>
            <a:r>
              <a:rPr lang="en-US" dirty="0"/>
              <a:t>viral </a:t>
            </a:r>
            <a:r>
              <a:rPr lang="en-US" dirty="0" smtClean="0"/>
              <a:t>fever. One </a:t>
            </a:r>
            <a:r>
              <a:rPr lang="en-US" dirty="0"/>
              <a:t>of the unique aspects of </a:t>
            </a:r>
            <a:r>
              <a:rPr lang="en-US" dirty="0" err="1"/>
              <a:t>Siddha</a:t>
            </a:r>
            <a:r>
              <a:rPr lang="en-US" dirty="0"/>
              <a:t> medicine is </a:t>
            </a:r>
            <a:r>
              <a:rPr lang="en-US" dirty="0" smtClean="0"/>
              <a:t>the </a:t>
            </a:r>
            <a:r>
              <a:rPr lang="en-US" dirty="0"/>
              <a:t>use of a wide range of herbal and mineral-</a:t>
            </a:r>
          </a:p>
          <a:p>
            <a:r>
              <a:rPr lang="en-US" dirty="0"/>
              <a:t>based preparations, which are prepared according </a:t>
            </a:r>
            <a:r>
              <a:rPr lang="en-US" dirty="0" smtClean="0"/>
              <a:t>to </a:t>
            </a:r>
            <a:r>
              <a:rPr lang="en-US" dirty="0"/>
              <a:t>traditional methods.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2844" y="142852"/>
            <a:ext cx="8858312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These preparations are believed </a:t>
            </a:r>
            <a:r>
              <a:rPr lang="en-US" dirty="0"/>
              <a:t>to be safe and effective and have </a:t>
            </a:r>
            <a:r>
              <a:rPr lang="en-US" dirty="0" smtClean="0"/>
              <a:t>been </a:t>
            </a:r>
            <a:endParaRPr lang="en-US" dirty="0"/>
          </a:p>
          <a:p>
            <a:r>
              <a:rPr lang="en-US" dirty="0"/>
              <a:t>used for centuries to treat a variety of ailments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/>
              <a:t>Today, </a:t>
            </a:r>
            <a:r>
              <a:rPr lang="en-US" dirty="0" err="1"/>
              <a:t>Siddha</a:t>
            </a:r>
            <a:r>
              <a:rPr lang="en-US" dirty="0"/>
              <a:t> medicine is gaining popularity in </a:t>
            </a:r>
            <a:r>
              <a:rPr lang="en-US" dirty="0" smtClean="0"/>
              <a:t>India </a:t>
            </a:r>
            <a:r>
              <a:rPr lang="en-US" dirty="0"/>
              <a:t>and around the world as a safe and effective </a:t>
            </a:r>
            <a:r>
              <a:rPr lang="en-US" dirty="0" smtClean="0"/>
              <a:t>alternative </a:t>
            </a:r>
            <a:r>
              <a:rPr lang="en-US" dirty="0"/>
              <a:t>to modern medicine. It is being </a:t>
            </a:r>
            <a:r>
              <a:rPr lang="en-US" dirty="0" smtClean="0"/>
              <a:t>integrated </a:t>
            </a:r>
            <a:r>
              <a:rPr lang="en-US" dirty="0"/>
              <a:t>into mainstream healthcare systems </a:t>
            </a:r>
            <a:r>
              <a:rPr lang="en-US" dirty="0" smtClean="0"/>
              <a:t>and </a:t>
            </a:r>
            <a:r>
              <a:rPr lang="en-US" dirty="0"/>
              <a:t>is being used to complement modern medical </a:t>
            </a:r>
            <a:r>
              <a:rPr lang="en-US" dirty="0" smtClean="0"/>
              <a:t>treatments</a:t>
            </a:r>
          </a:p>
          <a:p>
            <a:endParaRPr lang="en-US" dirty="0" smtClean="0"/>
          </a:p>
          <a:p>
            <a:endParaRPr lang="en-US" dirty="0"/>
          </a:p>
          <a:p>
            <a:r>
              <a:rPr lang="en-US" b="1" u="sng" dirty="0" smtClean="0"/>
              <a:t>INSCRIPTIONS </a:t>
            </a:r>
            <a:r>
              <a:rPr lang="en-US" b="1" u="sng" dirty="0"/>
              <a:t>&amp; </a:t>
            </a:r>
            <a:r>
              <a:rPr lang="en-US" b="1" u="sng" dirty="0" smtClean="0"/>
              <a:t>MANUSCRIPTS </a:t>
            </a:r>
          </a:p>
          <a:p>
            <a:r>
              <a:rPr lang="en-US" b="1" u="sng" dirty="0" smtClean="0"/>
              <a:t> </a:t>
            </a:r>
            <a:endParaRPr lang="en-US" b="1" u="sng" dirty="0"/>
          </a:p>
          <a:p>
            <a:r>
              <a:rPr lang="en-US" b="1" dirty="0"/>
              <a:t>Inscriptions: </a:t>
            </a:r>
            <a:r>
              <a:rPr lang="en-US" dirty="0"/>
              <a:t>Inscriptions are written records </a:t>
            </a:r>
            <a:r>
              <a:rPr lang="en-US" dirty="0" smtClean="0"/>
              <a:t>that have </a:t>
            </a:r>
            <a:r>
              <a:rPr lang="en-US" dirty="0"/>
              <a:t>been etched or carved onto stone, metal, or </a:t>
            </a:r>
            <a:r>
              <a:rPr lang="en-US" dirty="0" smtClean="0"/>
              <a:t>other </a:t>
            </a:r>
            <a:r>
              <a:rPr lang="en-US" dirty="0"/>
              <a:t>durable materials. They provide valuable </a:t>
            </a:r>
            <a:r>
              <a:rPr lang="en-US" dirty="0" smtClean="0"/>
              <a:t>information </a:t>
            </a:r>
            <a:r>
              <a:rPr lang="en-US" dirty="0"/>
              <a:t>about historical events, social </a:t>
            </a:r>
            <a:r>
              <a:rPr lang="en-US" dirty="0" smtClean="0"/>
              <a:t>practices</a:t>
            </a:r>
            <a:r>
              <a:rPr lang="en-US" dirty="0"/>
              <a:t>, religious beliefs, and cultural traditions </a:t>
            </a:r>
            <a:r>
              <a:rPr lang="en-US" dirty="0" smtClean="0"/>
              <a:t> of </a:t>
            </a:r>
            <a:r>
              <a:rPr lang="en-US" dirty="0"/>
              <a:t>the past. Inscriptions have been found in many </a:t>
            </a:r>
            <a:r>
              <a:rPr lang="en-US" dirty="0" smtClean="0"/>
              <a:t> parts </a:t>
            </a:r>
            <a:r>
              <a:rPr lang="en-US" dirty="0"/>
              <a:t>of the world, and they have been used to </a:t>
            </a:r>
            <a:r>
              <a:rPr lang="en-US" dirty="0" smtClean="0"/>
              <a:t>reconstruct </a:t>
            </a:r>
            <a:r>
              <a:rPr lang="en-US" dirty="0"/>
              <a:t>the history and culture of ancient </a:t>
            </a:r>
            <a:r>
              <a:rPr lang="en-US" dirty="0" smtClean="0"/>
              <a:t>civilizations.</a:t>
            </a:r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7929586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 smtClean="0"/>
          </a:p>
          <a:p>
            <a:r>
              <a:rPr lang="en-US" b="1" dirty="0" smtClean="0"/>
              <a:t>Manuscripts: </a:t>
            </a:r>
          </a:p>
          <a:p>
            <a:endParaRPr lang="en-US" dirty="0" smtClean="0"/>
          </a:p>
          <a:p>
            <a:r>
              <a:rPr lang="en-US" b="1" dirty="0" smtClean="0"/>
              <a:t>Manuscripts </a:t>
            </a:r>
            <a:r>
              <a:rPr lang="en-US" b="1" dirty="0"/>
              <a:t>are handwritten </a:t>
            </a:r>
            <a:r>
              <a:rPr lang="en-US" b="1" dirty="0" smtClean="0"/>
              <a:t>documents </a:t>
            </a:r>
            <a:r>
              <a:rPr lang="en-US" dirty="0"/>
              <a:t>that have been preserved over time. </a:t>
            </a:r>
          </a:p>
          <a:p>
            <a:r>
              <a:rPr lang="en-US" dirty="0"/>
              <a:t>They can be made of various materials, including </a:t>
            </a:r>
            <a:r>
              <a:rPr lang="en-US" dirty="0" smtClean="0"/>
              <a:t>papyrus</a:t>
            </a:r>
            <a:r>
              <a:rPr lang="en-US" dirty="0"/>
              <a:t>, parchment, and paper. Manuscripts have </a:t>
            </a:r>
            <a:r>
              <a:rPr lang="en-US" dirty="0" smtClean="0"/>
              <a:t>played </a:t>
            </a:r>
            <a:r>
              <a:rPr lang="en-US" dirty="0"/>
              <a:t>a crucial role in preserving literary works, </a:t>
            </a:r>
            <a:r>
              <a:rPr lang="en-US" dirty="0" smtClean="0"/>
              <a:t>historical </a:t>
            </a:r>
            <a:r>
              <a:rPr lang="en-US" dirty="0"/>
              <a:t>accounts, religious texts, and scientific </a:t>
            </a:r>
            <a:r>
              <a:rPr lang="en-US" dirty="0" smtClean="0"/>
              <a:t>discoveries</a:t>
            </a:r>
            <a:r>
              <a:rPr lang="en-US" dirty="0"/>
              <a:t>. They have been used to study the </a:t>
            </a:r>
            <a:r>
              <a:rPr lang="en-US" dirty="0" smtClean="0"/>
              <a:t>history </a:t>
            </a:r>
            <a:r>
              <a:rPr lang="en-US" dirty="0"/>
              <a:t>of various cultures and </a:t>
            </a:r>
            <a:r>
              <a:rPr lang="en-US" dirty="0" smtClean="0"/>
              <a:t>societies and they continue </a:t>
            </a:r>
            <a:r>
              <a:rPr lang="en-US" dirty="0"/>
              <a:t>to be an important source of information </a:t>
            </a:r>
            <a:r>
              <a:rPr lang="en-US" dirty="0" smtClean="0"/>
              <a:t>for </a:t>
            </a:r>
            <a:r>
              <a:rPr lang="en-US" dirty="0"/>
              <a:t>scholars and researchers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/>
              <a:t>In both inscriptions and manuscripts, the language </a:t>
            </a:r>
            <a:r>
              <a:rPr lang="en-US" dirty="0" smtClean="0"/>
              <a:t>and </a:t>
            </a:r>
            <a:r>
              <a:rPr lang="en-US" dirty="0"/>
              <a:t>writing system used are important factors in </a:t>
            </a:r>
            <a:r>
              <a:rPr lang="en-US" dirty="0" smtClean="0"/>
              <a:t>understanding </a:t>
            </a:r>
            <a:r>
              <a:rPr lang="en-US" dirty="0"/>
              <a:t>and interpreting the information </a:t>
            </a:r>
            <a:r>
              <a:rPr lang="en-US" dirty="0" smtClean="0"/>
              <a:t>they </a:t>
            </a:r>
            <a:r>
              <a:rPr lang="en-US" dirty="0"/>
              <a:t>contain. For example, the inscriptions of the </a:t>
            </a:r>
            <a:r>
              <a:rPr lang="en-US" dirty="0" smtClean="0"/>
              <a:t>Indus </a:t>
            </a:r>
            <a:r>
              <a:rPr lang="en-US" dirty="0"/>
              <a:t>Valley Civilization, which date back to the </a:t>
            </a:r>
            <a:r>
              <a:rPr lang="en-US" dirty="0" smtClean="0"/>
              <a:t>3</a:t>
            </a:r>
            <a:r>
              <a:rPr lang="en-US" baseline="30000" dirty="0" smtClean="0"/>
              <a:t>rd</a:t>
            </a:r>
            <a:r>
              <a:rPr lang="en-US" dirty="0" smtClean="0"/>
              <a:t> millennium </a:t>
            </a:r>
            <a:r>
              <a:rPr lang="en-US" dirty="0"/>
              <a:t>BCE, use a script that has not yet been </a:t>
            </a:r>
            <a:r>
              <a:rPr lang="en-US" dirty="0" smtClean="0"/>
              <a:t>fully </a:t>
            </a:r>
            <a:r>
              <a:rPr lang="en-US" dirty="0"/>
              <a:t>deciphered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smtClean="0"/>
              <a:t> </a:t>
            </a:r>
            <a:r>
              <a:rPr lang="en-US" dirty="0"/>
              <a:t>In contrast, the manuscripts of </a:t>
            </a:r>
            <a:r>
              <a:rPr lang="en-US" dirty="0" smtClean="0"/>
              <a:t>ancient </a:t>
            </a:r>
            <a:r>
              <a:rPr lang="en-US" dirty="0"/>
              <a:t>Greece and Rome are written in languages </a:t>
            </a:r>
          </a:p>
          <a:p>
            <a:r>
              <a:rPr lang="en-US" dirty="0"/>
              <a:t>like Greek and Latin, which are still widely studied </a:t>
            </a:r>
            <a:r>
              <a:rPr lang="en-US" dirty="0" smtClean="0"/>
              <a:t>and </a:t>
            </a:r>
            <a:r>
              <a:rPr lang="en-US" dirty="0"/>
              <a:t>understood today.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4282" y="142852"/>
            <a:ext cx="7572428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 smtClean="0"/>
          </a:p>
          <a:p>
            <a:r>
              <a:rPr lang="en-US" b="1" u="sng" dirty="0" smtClean="0"/>
              <a:t>PRINTING HISTORY OF TAMIL BOOKS</a:t>
            </a:r>
          </a:p>
          <a:p>
            <a:endParaRPr lang="en-US" b="1" u="sng" dirty="0" smtClean="0"/>
          </a:p>
          <a:p>
            <a:r>
              <a:rPr lang="en-US" dirty="0"/>
              <a:t>T</a:t>
            </a:r>
            <a:r>
              <a:rPr lang="en-US" dirty="0" smtClean="0"/>
              <a:t>he </a:t>
            </a:r>
            <a:r>
              <a:rPr lang="en-US" dirty="0"/>
              <a:t>history of print in Tamil literature dates back </a:t>
            </a:r>
            <a:r>
              <a:rPr lang="en-US" dirty="0" smtClean="0"/>
              <a:t>to the </a:t>
            </a:r>
            <a:r>
              <a:rPr lang="en-US" dirty="0"/>
              <a:t>early 16th century, when the first Tamil book </a:t>
            </a:r>
            <a:r>
              <a:rPr lang="en-US" dirty="0" smtClean="0"/>
              <a:t>was </a:t>
            </a:r>
            <a:r>
              <a:rPr lang="en-US" dirty="0"/>
              <a:t>printed in Portugal.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The </a:t>
            </a:r>
            <a:r>
              <a:rPr lang="en-US" dirty="0"/>
              <a:t>book, titled </a:t>
            </a:r>
            <a:r>
              <a:rPr lang="en-US" dirty="0" smtClean="0"/>
              <a:t>"</a:t>
            </a:r>
            <a:r>
              <a:rPr lang="en-US" b="1" dirty="0" err="1"/>
              <a:t>Thirukkural</a:t>
            </a:r>
            <a:r>
              <a:rPr lang="en-US" b="1" dirty="0"/>
              <a:t>,</a:t>
            </a:r>
            <a:r>
              <a:rPr lang="en-US" dirty="0"/>
              <a:t>" is a collection of aphorisms on </a:t>
            </a:r>
            <a:r>
              <a:rPr lang="en-US" dirty="0" smtClean="0"/>
              <a:t>ethics and </a:t>
            </a:r>
            <a:r>
              <a:rPr lang="en-US" dirty="0"/>
              <a:t>morality, and it was printed in the Tamil </a:t>
            </a:r>
            <a:r>
              <a:rPr lang="en-US" dirty="0" smtClean="0"/>
              <a:t>language </a:t>
            </a:r>
            <a:r>
              <a:rPr lang="en-US" dirty="0"/>
              <a:t>using the Roman script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/>
              <a:t>In the following centuries, the printing of Tamil </a:t>
            </a:r>
            <a:r>
              <a:rPr lang="en-US" dirty="0" smtClean="0"/>
              <a:t>books </a:t>
            </a:r>
            <a:r>
              <a:rPr lang="en-US" dirty="0"/>
              <a:t>became more </a:t>
            </a:r>
            <a:r>
              <a:rPr lang="en-US" dirty="0" err="1" smtClean="0"/>
              <a:t>idespread</a:t>
            </a:r>
            <a:r>
              <a:rPr lang="en-US" dirty="0"/>
              <a:t>, with the </a:t>
            </a:r>
            <a:r>
              <a:rPr lang="en-US" dirty="0" smtClean="0"/>
              <a:t>establishment </a:t>
            </a:r>
            <a:r>
              <a:rPr lang="en-US" dirty="0"/>
              <a:t>of printing presses in Tamil Nadu </a:t>
            </a:r>
            <a:r>
              <a:rPr lang="en-US" dirty="0" smtClean="0"/>
              <a:t>and </a:t>
            </a:r>
            <a:r>
              <a:rPr lang="en-US" dirty="0"/>
              <a:t>other parts of India.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In </a:t>
            </a:r>
            <a:r>
              <a:rPr lang="en-US" dirty="0"/>
              <a:t>the late 18th century, </a:t>
            </a:r>
            <a:r>
              <a:rPr lang="en-US" dirty="0" smtClean="0"/>
              <a:t>the </a:t>
            </a:r>
            <a:r>
              <a:rPr lang="en-US" dirty="0"/>
              <a:t>first Tamil newspaper, "The Madras Courier," </a:t>
            </a:r>
          </a:p>
          <a:p>
            <a:r>
              <a:rPr lang="en-US" dirty="0"/>
              <a:t>was published, and it played an </a:t>
            </a:r>
            <a:r>
              <a:rPr lang="en-US" dirty="0" smtClean="0"/>
              <a:t>important role in promoting </a:t>
            </a:r>
            <a:r>
              <a:rPr lang="en-US" dirty="0"/>
              <a:t>literacy and spreading knowledge </a:t>
            </a:r>
            <a:r>
              <a:rPr lang="en-US" dirty="0" smtClean="0"/>
              <a:t>among </a:t>
            </a:r>
            <a:r>
              <a:rPr lang="en-US" dirty="0"/>
              <a:t>the Tamil-speaking population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/>
              <a:t>The 19th century saw a significant increase in the </a:t>
            </a:r>
            <a:r>
              <a:rPr lang="en-US" dirty="0" smtClean="0"/>
              <a:t>production </a:t>
            </a:r>
            <a:r>
              <a:rPr lang="en-US" dirty="0"/>
              <a:t>and printing of Tamil books, with the </a:t>
            </a:r>
            <a:r>
              <a:rPr lang="en-US" dirty="0" smtClean="0"/>
              <a:t>establishment </a:t>
            </a:r>
            <a:r>
              <a:rPr lang="en-US" dirty="0"/>
              <a:t>of numerous printing presses and </a:t>
            </a:r>
          </a:p>
          <a:p>
            <a:r>
              <a:rPr lang="en-US" dirty="0"/>
              <a:t>publishing houses in Tamil Nadu. Many of these </a:t>
            </a:r>
            <a:r>
              <a:rPr lang="en-US" dirty="0" smtClean="0"/>
              <a:t>presses </a:t>
            </a:r>
            <a:r>
              <a:rPr lang="en-US" dirty="0"/>
              <a:t>were run by Christian missionaries, who </a:t>
            </a:r>
            <a:r>
              <a:rPr lang="en-US" dirty="0" smtClean="0"/>
              <a:t>played </a:t>
            </a:r>
            <a:r>
              <a:rPr lang="en-US" dirty="0"/>
              <a:t>a major role in the translation and </a:t>
            </a:r>
            <a:r>
              <a:rPr lang="en-US" dirty="0" smtClean="0"/>
              <a:t>publication </a:t>
            </a:r>
            <a:r>
              <a:rPr lang="en-US" dirty="0"/>
              <a:t>of Tamil literature.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1722</Words>
  <Application>Microsoft Office PowerPoint</Application>
  <PresentationFormat>On-screen Show (4:3)</PresentationFormat>
  <Paragraphs>129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UNIT 5  CONTRIBUTION OF TAMILS TO INDIAN NATIONAL MOVEMENT AND INDIAN CULTURE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TP Shannthi ( HOD)</dc:creator>
  <cp:lastModifiedBy>TP Shannthi ( HOD)</cp:lastModifiedBy>
  <cp:revision>24</cp:revision>
  <dcterms:created xsi:type="dcterms:W3CDTF">2023-10-16T12:18:04Z</dcterms:created>
  <dcterms:modified xsi:type="dcterms:W3CDTF">2023-10-16T13:27:58Z</dcterms:modified>
</cp:coreProperties>
</file>